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tflores/applied-data-science-capstone/blob/master/Data%20Collection%20with%20Web%20Scraping.ipynb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flores/applied-data-science-capstone/blob/master/Data%20Wrangling.ipynb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flores/applied-data-science-capstone/blob/master/EDA%20with%20Data%20Visualization.ipynb" TargetMode="External"/><Relationship Id="rId3" Type="http://schemas.openxmlformats.org/officeDocument/2006/relationships/image" Target="../media/image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flores/applied-data-science-capstone/blob/master/EDA.ipynb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flores/applied-data-science-capstone/blob/d232d76932163635b072952f121a8d70286e0d84/spacex_dash_app.py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3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i.spacexdata.com/v4/rockets/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i.spacexdata.com/v4/rockets/" TargetMode="External"/><Relationship Id="rId3" Type="http://schemas.openxmlformats.org/officeDocument/2006/relationships/hyperlink" Target="https://en.wikipedia.org/wiki/List_of_Falcon/_9/_and_Falcon_Heavy_launches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flores/applied-data-science-capstone/blob/master/Data%20Collection%20API.ipynb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12757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E7E6E6"/>
                </a:solidFill>
                <a:latin typeface="Microsoft Sans Serif"/>
                <a:cs typeface="Microsoft Sans Serif"/>
              </a:rPr>
              <a:t>Tiago</a:t>
            </a:r>
            <a:r>
              <a:rPr dirty="0" sz="180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E7E6E6"/>
                </a:solidFill>
                <a:latin typeface="Microsoft Sans Serif"/>
                <a:cs typeface="Microsoft Sans Serif"/>
              </a:rPr>
              <a:t>Flores </a:t>
            </a:r>
            <a:r>
              <a:rPr dirty="0" sz="1800" spc="-465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dirty="0" sz="1800" spc="8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dirty="0" sz="180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dirty="0" sz="1800" spc="75">
                <a:solidFill>
                  <a:srgbClr val="E7E6E6"/>
                </a:solidFill>
                <a:latin typeface="Microsoft Sans Serif"/>
                <a:cs typeface="Microsoft Sans Serif"/>
              </a:rPr>
              <a:t>10</a:t>
            </a:r>
            <a:r>
              <a:rPr dirty="0" sz="180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dirty="0" sz="1800" spc="75">
                <a:solidFill>
                  <a:srgbClr val="E7E6E6"/>
                </a:solidFill>
                <a:latin typeface="Microsoft Sans Serif"/>
                <a:cs typeface="Microsoft Sans Serif"/>
              </a:rPr>
              <a:t>28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dirty="0" sz="2200" spc="-155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141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dirty="0" sz="14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dirty="0" sz="1400" spc="-45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14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 </a:t>
            </a:r>
            <a:r>
              <a:rPr dirty="0" sz="140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-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 </a:t>
            </a:r>
            <a:r>
              <a:rPr dirty="0" sz="1400" spc="-55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dirty="0" u="sng" sz="14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0with%20Web%20Scraping.ipynb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Data</a:t>
            </a:r>
            <a:r>
              <a:rPr dirty="0" spc="105"/>
              <a:t> </a:t>
            </a:r>
            <a:r>
              <a:rPr dirty="0" spc="-80"/>
              <a:t>Collection</a:t>
            </a:r>
            <a:r>
              <a:rPr dirty="0" spc="135"/>
              <a:t> </a:t>
            </a:r>
            <a:r>
              <a:rPr dirty="0"/>
              <a:t>-</a:t>
            </a:r>
            <a:r>
              <a:rPr dirty="0" spc="110"/>
              <a:t> </a:t>
            </a:r>
            <a:r>
              <a:rPr dirty="0" spc="-12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algn="ctr" marL="12700" marR="5080">
              <a:lnSpc>
                <a:spcPct val="90300"/>
              </a:lnSpc>
              <a:spcBef>
                <a:spcPts val="309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dirty="0" sz="1800" spc="-3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algn="ctr" marL="12700" marR="5080" indent="8890">
              <a:lnSpc>
                <a:spcPct val="90300"/>
              </a:lnSpc>
              <a:spcBef>
                <a:spcPts val="309"/>
              </a:spcBef>
            </a:pP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8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dirty="0" sz="18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dirty="0" sz="1800" spc="-3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400" spc="-10">
                <a:latin typeface="Calibri"/>
                <a:cs typeface="Calibri"/>
              </a:rPr>
              <a:t>Source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code:</a:t>
            </a:r>
            <a:r>
              <a:rPr dirty="0" sz="1400" spc="11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https://github.com/tflores/applied-data-science-capstone/blob/master/Data%20Wrangling.ipynb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Data</a:t>
            </a:r>
            <a:r>
              <a:rPr dirty="0" spc="80"/>
              <a:t> </a:t>
            </a:r>
            <a:r>
              <a:rPr dirty="0" spc="-9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200" spc="-3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algn="ctr" marL="12700" marR="5080" indent="1905">
              <a:lnSpc>
                <a:spcPts val="2420"/>
              </a:lnSpc>
              <a:spcBef>
                <a:spcPts val="365"/>
              </a:spcBef>
            </a:pP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dirty="0" sz="22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dirty="0" sz="1800" spc="-12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-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7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dirty="0" sz="1800" spc="-1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dirty="0" sz="1800" spc="-17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dirty="0" sz="1800" spc="-1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dirty="0" sz="1800" spc="-17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dirty="0" sz="1800" spc="-1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dirty="0" sz="1800" spc="-114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dirty="0" sz="1800" spc="-4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dirty="0" sz="18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400" spc="-7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dirty="0" sz="1400" spc="75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dirty="0" sz="1400" spc="75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u="sng" sz="14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capstone/blob/master/EDA%20with%20Data%20Visualization.ipynb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5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EDA</a:t>
            </a:r>
            <a:r>
              <a:rPr dirty="0" spc="120"/>
              <a:t> </a:t>
            </a:r>
            <a:r>
              <a:rPr dirty="0" spc="5"/>
              <a:t>with</a:t>
            </a:r>
            <a:r>
              <a:rPr dirty="0" spc="120"/>
              <a:t> </a:t>
            </a:r>
            <a:r>
              <a:rPr dirty="0" spc="-120"/>
              <a:t>Data</a:t>
            </a:r>
            <a:r>
              <a:rPr dirty="0" spc="135"/>
              <a:t> </a:t>
            </a:r>
            <a:r>
              <a:rPr dirty="0" spc="-75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14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dirty="0" sz="18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5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14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18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35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85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18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18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lvl="1" marL="698500" marR="107315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14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dirty="0" sz="1800" spc="-4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18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14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18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14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14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dirty="0" sz="18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dirty="0" sz="1600" spc="65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7198995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dirty="0" sz="140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dirty="0" sz="1400" spc="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u="sng" sz="14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https://github.com/tflores/applied-data-science-capstone/blob/master/EDA.ipynb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EDA</a:t>
            </a:r>
            <a:r>
              <a:rPr dirty="0" spc="95"/>
              <a:t> </a:t>
            </a:r>
            <a:r>
              <a:rPr dirty="0" spc="5"/>
              <a:t>with</a:t>
            </a:r>
            <a:r>
              <a:rPr dirty="0" spc="95"/>
              <a:t> </a:t>
            </a:r>
            <a:r>
              <a:rPr dirty="0" spc="-325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600" spc="-9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dirty="0" sz="26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85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dirty="0" sz="26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65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dirty="0" sz="26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8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6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7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dirty="0" sz="2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7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dirty="0" sz="26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8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6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9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6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6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65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6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14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lvl="1" marL="697865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900" spc="-6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dirty="0" sz="19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dirty="0" sz="19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dirty="0" sz="19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dirty="0" sz="19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9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5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lvl="1" marL="697865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900" spc="-8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dirty="0" sz="19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dirty="0" sz="19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dirty="0" sz="1900" spc="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9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dirty="0" sz="19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dirty="0" sz="19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dirty="0" sz="19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dirty="0" sz="19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dirty="0" sz="19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45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dirty="0" sz="19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9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dirty="0" sz="1900" spc="1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25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dirty="0" sz="1900" spc="-75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lvl="1" marL="697865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dirty="0" sz="19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dirty="0" sz="19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dirty="0" sz="19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dirty="0" sz="19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9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dirty="0" sz="19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9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19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dirty="0" sz="19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dirty="0" sz="19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19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5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9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3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19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9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dirty="0" sz="19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lvl="1" marL="697865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900" spc="-75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dirty="0" sz="19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7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9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5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19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3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9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dirty="0" sz="19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dirty="0" sz="19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19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5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dirty="0" sz="19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5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14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58229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400" spc="-7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dirty="0" sz="1400" spc="-5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dirty="0" sz="1400" spc="-1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capstone/blob/d232d76932163635b072952f121a8d70286e0d84/Interactive%20Visual%20Analytics%20with%20Folium%20l </a:t>
            </a:r>
            <a:r>
              <a:rPr dirty="0" sz="1400" spc="15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-3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ab.ipynb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Build</a:t>
            </a:r>
            <a:r>
              <a:rPr dirty="0" spc="145"/>
              <a:t> </a:t>
            </a:r>
            <a:r>
              <a:rPr dirty="0" spc="-175"/>
              <a:t>an</a:t>
            </a:r>
            <a:r>
              <a:rPr dirty="0" spc="110"/>
              <a:t> </a:t>
            </a:r>
            <a:r>
              <a:rPr dirty="0" spc="-80"/>
              <a:t>Interactive</a:t>
            </a:r>
            <a:r>
              <a:rPr dirty="0" spc="120"/>
              <a:t> </a:t>
            </a:r>
            <a:r>
              <a:rPr dirty="0" spc="-145"/>
              <a:t>Map</a:t>
            </a:r>
            <a:r>
              <a:rPr dirty="0" spc="125"/>
              <a:t> </a:t>
            </a:r>
            <a:r>
              <a:rPr dirty="0" spc="5"/>
              <a:t>with</a:t>
            </a:r>
            <a:r>
              <a:rPr dirty="0" spc="140"/>
              <a:t> </a:t>
            </a:r>
            <a:r>
              <a:rPr dirty="0" spc="-95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14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800" spc="-85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dirty="0" sz="1800" spc="-6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8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dirty="0" sz="1800" spc="-1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800" spc="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capstone/blob/d232d76932163635b072952f121a8d70286e0d84/spacex_dash_app.py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Build</a:t>
            </a:r>
            <a:r>
              <a:rPr dirty="0" spc="145"/>
              <a:t> </a:t>
            </a:r>
            <a:r>
              <a:rPr dirty="0" spc="-245"/>
              <a:t>a</a:t>
            </a:r>
            <a:r>
              <a:rPr dirty="0" spc="120"/>
              <a:t> </a:t>
            </a:r>
            <a:r>
              <a:rPr dirty="0" spc="-100"/>
              <a:t>Dashboard</a:t>
            </a:r>
            <a:r>
              <a:rPr dirty="0" spc="135"/>
              <a:t> </a:t>
            </a:r>
            <a:r>
              <a:rPr dirty="0" spc="5"/>
              <a:t>with</a:t>
            </a:r>
            <a:r>
              <a:rPr dirty="0" spc="150"/>
              <a:t> </a:t>
            </a:r>
            <a:r>
              <a:rPr dirty="0" spc="-55"/>
              <a:t>Plotly</a:t>
            </a:r>
            <a:r>
              <a:rPr dirty="0" spc="130"/>
              <a:t> </a:t>
            </a:r>
            <a:r>
              <a:rPr dirty="0" spc="-175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dirty="0" sz="1400" spc="-6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dirty="0" sz="1400" spc="-5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dirty="0" sz="1400" spc="-1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capstone/blob/d232d76932163635b072952f121a8d70286e0d84/Machine%20Learning%20Prediction.ipynb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Predictive</a:t>
            </a:r>
            <a:r>
              <a:rPr dirty="0" spc="114"/>
              <a:t> </a:t>
            </a:r>
            <a:r>
              <a:rPr dirty="0" spc="-130"/>
              <a:t>Analysis</a:t>
            </a:r>
            <a:r>
              <a:rPr dirty="0" spc="120"/>
              <a:t> </a:t>
            </a:r>
            <a:r>
              <a:rPr dirty="0" spc="-12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algn="ctr" marL="12700" marR="5080">
              <a:lnSpc>
                <a:spcPts val="2420"/>
              </a:lnSpc>
              <a:spcBef>
                <a:spcPts val="360"/>
              </a:spcBef>
            </a:pPr>
            <a:r>
              <a:rPr dirty="0" sz="22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2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dirty="0" sz="2200" spc="-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12065" marR="5080">
              <a:lnSpc>
                <a:spcPct val="91700"/>
              </a:lnSpc>
              <a:spcBef>
                <a:spcPts val="320"/>
              </a:spcBef>
            </a:pPr>
            <a:r>
              <a:rPr dirty="0" sz="2200" spc="-55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22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dirty="0" sz="22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dirty="0" sz="2200" spc="-4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dirty="0" sz="2200" spc="-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dirty="0" sz="22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200" spc="-4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14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600" spc="-105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5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dirty="0" sz="16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85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5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16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6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6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7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160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16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dirty="0" sz="16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5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5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dirty="0" sz="16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dirty="0" sz="16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14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6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6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dirty="0" sz="16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6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5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6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6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6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dirty="0" sz="16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5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dirty="0" sz="16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600" spc="-85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dirty="0" sz="16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dirty="0" sz="16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dirty="0" sz="16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16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7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16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6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5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16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5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dirty="0" sz="16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16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5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600" spc="-3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dirty="0" sz="16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6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16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75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600" spc="-75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16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5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dirty="0" sz="16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6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5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6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5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16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dirty="0" sz="16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dirty="0" sz="16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6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5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16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6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16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16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8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16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dirty="0" sz="16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5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16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7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dirty="0" sz="16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7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14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14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dirty="0" sz="2200" spc="3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14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Out</a:t>
            </a:r>
            <a:r>
              <a:rPr dirty="0" spc="-45"/>
              <a:t>l</a:t>
            </a:r>
            <a:r>
              <a:rPr dirty="0" spc="-20"/>
              <a:t>i</a:t>
            </a:r>
            <a:r>
              <a:rPr dirty="0" spc="-55"/>
              <a:t>n</a:t>
            </a:r>
            <a:r>
              <a:rPr dirty="0" spc="-21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6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4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4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8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dirty="0" sz="2200" spc="-2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4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Flight</a:t>
            </a:r>
            <a:r>
              <a:rPr dirty="0" spc="135"/>
              <a:t> </a:t>
            </a:r>
            <a:r>
              <a:rPr dirty="0" spc="-120"/>
              <a:t>Number</a:t>
            </a:r>
            <a:r>
              <a:rPr dirty="0" spc="130"/>
              <a:t> </a:t>
            </a:r>
            <a:r>
              <a:rPr dirty="0" spc="-180"/>
              <a:t>vs.</a:t>
            </a:r>
            <a:r>
              <a:rPr dirty="0" spc="114"/>
              <a:t> </a:t>
            </a:r>
            <a:r>
              <a:rPr dirty="0" spc="-160"/>
              <a:t>Launch</a:t>
            </a:r>
            <a:r>
              <a:rPr dirty="0" spc="150"/>
              <a:t> </a:t>
            </a:r>
            <a:r>
              <a:rPr dirty="0" spc="-13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4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4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8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4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/>
              <a:t>Payload</a:t>
            </a:r>
            <a:r>
              <a:rPr dirty="0" spc="110"/>
              <a:t> </a:t>
            </a:r>
            <a:r>
              <a:rPr dirty="0" spc="-180"/>
              <a:t>vs.</a:t>
            </a:r>
            <a:r>
              <a:rPr dirty="0" spc="105"/>
              <a:t> </a:t>
            </a:r>
            <a:r>
              <a:rPr dirty="0" spc="-160"/>
              <a:t>Launch</a:t>
            </a:r>
            <a:r>
              <a:rPr dirty="0" spc="95"/>
              <a:t> </a:t>
            </a:r>
            <a:r>
              <a:rPr dirty="0" spc="-13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0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9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65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dirty="0" sz="1800" spc="-18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85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45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800" spc="-125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dirty="0" sz="180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0"/>
              <a:t>Success</a:t>
            </a:r>
            <a:r>
              <a:rPr dirty="0" spc="120"/>
              <a:t> </a:t>
            </a:r>
            <a:r>
              <a:rPr dirty="0" spc="-210"/>
              <a:t>Rate</a:t>
            </a:r>
            <a:r>
              <a:rPr dirty="0" spc="125"/>
              <a:t> </a:t>
            </a:r>
            <a:r>
              <a:rPr dirty="0" spc="-180"/>
              <a:t>vs.</a:t>
            </a:r>
            <a:r>
              <a:rPr dirty="0" spc="125"/>
              <a:t> </a:t>
            </a:r>
            <a:r>
              <a:rPr dirty="0" spc="-10"/>
              <a:t>Orbit</a:t>
            </a:r>
            <a:r>
              <a:rPr dirty="0" spc="114"/>
              <a:t> </a:t>
            </a:r>
            <a:r>
              <a:rPr dirty="0" spc="-185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8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Flight</a:t>
            </a:r>
            <a:r>
              <a:rPr dirty="0" spc="135"/>
              <a:t> </a:t>
            </a:r>
            <a:r>
              <a:rPr dirty="0" spc="-120"/>
              <a:t>Number</a:t>
            </a:r>
            <a:r>
              <a:rPr dirty="0" spc="130"/>
              <a:t> </a:t>
            </a:r>
            <a:r>
              <a:rPr dirty="0" spc="-180"/>
              <a:t>vs.</a:t>
            </a:r>
            <a:r>
              <a:rPr dirty="0" spc="120"/>
              <a:t> </a:t>
            </a:r>
            <a:r>
              <a:rPr dirty="0" spc="-10"/>
              <a:t>Orbit</a:t>
            </a:r>
            <a:r>
              <a:rPr dirty="0" spc="145"/>
              <a:t> </a:t>
            </a:r>
            <a:r>
              <a:rPr dirty="0" spc="-185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15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245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45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29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/>
              <a:t>Payload</a:t>
            </a:r>
            <a:r>
              <a:rPr dirty="0" spc="114"/>
              <a:t> </a:t>
            </a:r>
            <a:r>
              <a:rPr dirty="0" spc="-180"/>
              <a:t>vs.</a:t>
            </a:r>
            <a:r>
              <a:rPr dirty="0" spc="110"/>
              <a:t> </a:t>
            </a:r>
            <a:r>
              <a:rPr dirty="0" spc="-10"/>
              <a:t>Orbit</a:t>
            </a:r>
            <a:r>
              <a:rPr dirty="0" spc="140"/>
              <a:t> </a:t>
            </a:r>
            <a:r>
              <a:rPr dirty="0" spc="-185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5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Launch</a:t>
            </a:r>
            <a:r>
              <a:rPr dirty="0" spc="125"/>
              <a:t> </a:t>
            </a:r>
            <a:r>
              <a:rPr dirty="0" spc="-250"/>
              <a:t>Success</a:t>
            </a:r>
            <a:r>
              <a:rPr dirty="0" spc="140"/>
              <a:t> </a:t>
            </a:r>
            <a:r>
              <a:rPr dirty="0" spc="-150"/>
              <a:t>Yearly</a:t>
            </a:r>
            <a:r>
              <a:rPr dirty="0" spc="100"/>
              <a:t> </a:t>
            </a:r>
            <a:r>
              <a:rPr dirty="0" spc="-13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All</a:t>
            </a:r>
            <a:r>
              <a:rPr dirty="0" spc="100"/>
              <a:t> </a:t>
            </a:r>
            <a:r>
              <a:rPr dirty="0" spc="-160"/>
              <a:t>Launch</a:t>
            </a:r>
            <a:r>
              <a:rPr dirty="0" spc="120"/>
              <a:t> </a:t>
            </a:r>
            <a:r>
              <a:rPr dirty="0" spc="-130"/>
              <a:t>Site</a:t>
            </a:r>
            <a:r>
              <a:rPr dirty="0" spc="114"/>
              <a:t> </a:t>
            </a:r>
            <a:r>
              <a:rPr dirty="0" spc="-225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913889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CCAFS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CCAFS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KSC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VAFB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Launch</a:t>
            </a:r>
            <a:r>
              <a:rPr dirty="0" spc="130"/>
              <a:t> </a:t>
            </a:r>
            <a:r>
              <a:rPr dirty="0" spc="-130"/>
              <a:t>Site</a:t>
            </a:r>
            <a:r>
              <a:rPr dirty="0" spc="125"/>
              <a:t> </a:t>
            </a:r>
            <a:r>
              <a:rPr dirty="0" spc="-225"/>
              <a:t>Names</a:t>
            </a:r>
            <a:r>
              <a:rPr dirty="0" spc="130"/>
              <a:t> </a:t>
            </a:r>
            <a:r>
              <a:rPr dirty="0" spc="-95"/>
              <a:t>Begin</a:t>
            </a:r>
            <a:r>
              <a:rPr dirty="0" spc="105"/>
              <a:t> </a:t>
            </a:r>
            <a:r>
              <a:rPr dirty="0"/>
              <a:t>with</a:t>
            </a:r>
            <a:r>
              <a:rPr dirty="0" spc="140"/>
              <a:t> </a:t>
            </a:r>
            <a:r>
              <a:rPr dirty="0" spc="-24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47045" cy="3009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/>
                <a:gridCol w="1062990"/>
                <a:gridCol w="1062990"/>
                <a:gridCol w="1062989"/>
                <a:gridCol w="1388744"/>
                <a:gridCol w="904875"/>
                <a:gridCol w="894715"/>
                <a:gridCol w="1062354"/>
                <a:gridCol w="902334"/>
                <a:gridCol w="1222375"/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2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2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dirty="0" sz="1400" spc="-7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2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2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dirty="0" sz="1400" spc="-30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2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2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v1.0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CCA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FS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200" spc="5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5">
                          <a:latin typeface="Calibri"/>
                          <a:cs typeface="Calibri"/>
                        </a:rPr>
                        <a:t>Sp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 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15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Failure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(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pa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200" spc="5">
                          <a:latin typeface="Calibri"/>
                          <a:cs typeface="Calibri"/>
                        </a:rPr>
                        <a:t>hu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R="190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v1.0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CCA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FS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200" spc="5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emo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f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li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h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 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C1, two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CubeSats,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barrel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Brouere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200" spc="-15">
                          <a:latin typeface="Calibri"/>
                          <a:cs typeface="Calibri"/>
                        </a:rPr>
                        <a:t>LEO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dirty="0" sz="1200" spc="5">
                          <a:latin typeface="Calibri"/>
                          <a:cs typeface="Calibri"/>
                        </a:rPr>
                        <a:t>NASA</a:t>
                      </a:r>
                      <a:r>
                        <a:rPr dirty="0" sz="12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v1.0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CCA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FS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Dragon</a:t>
                      </a:r>
                      <a:r>
                        <a:rPr dirty="0" sz="12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demo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15">
                          <a:latin typeface="Calibri"/>
                          <a:cs typeface="Calibri"/>
                        </a:rPr>
                        <a:t>LEO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5">
                          <a:latin typeface="Calibri"/>
                          <a:cs typeface="Calibri"/>
                        </a:rPr>
                        <a:t>NASA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v1.0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CCA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FS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SpaceX</a:t>
                      </a:r>
                      <a:r>
                        <a:rPr dirty="0" sz="12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15">
                          <a:latin typeface="Calibri"/>
                          <a:cs typeface="Calibri"/>
                        </a:rPr>
                        <a:t>LEO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5">
                          <a:latin typeface="Calibri"/>
                          <a:cs typeface="Calibri"/>
                        </a:rPr>
                        <a:t>NASA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v1.0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CCA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FS</a:t>
                      </a:r>
                      <a:r>
                        <a:rPr dirty="0" sz="1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SpaceX</a:t>
                      </a:r>
                      <a:r>
                        <a:rPr dirty="0" sz="12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15">
                          <a:latin typeface="Calibri"/>
                          <a:cs typeface="Calibri"/>
                        </a:rPr>
                        <a:t>LEO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5">
                          <a:latin typeface="Calibri"/>
                          <a:cs typeface="Calibri"/>
                        </a:rPr>
                        <a:t>NASA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75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Total</a:t>
            </a:r>
            <a:r>
              <a:rPr dirty="0" spc="75"/>
              <a:t> </a:t>
            </a:r>
            <a:r>
              <a:rPr dirty="0" spc="-140"/>
              <a:t>Payload</a:t>
            </a:r>
            <a:r>
              <a:rPr dirty="0" spc="110"/>
              <a:t> </a:t>
            </a:r>
            <a:r>
              <a:rPr dirty="0" spc="-235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900555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5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wrap="square" lIns="0" tIns="202565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5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dirty="0" sz="18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18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13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dirty="0" sz="18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5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dirty="0" sz="18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18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dirty="0" sz="18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Executive</a:t>
            </a:r>
            <a:r>
              <a:rPr dirty="0" spc="95"/>
              <a:t> </a:t>
            </a:r>
            <a:r>
              <a:rPr dirty="0" spc="-20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5"/>
              <a:t>Average</a:t>
            </a:r>
            <a:r>
              <a:rPr dirty="0" spc="90"/>
              <a:t> </a:t>
            </a:r>
            <a:r>
              <a:rPr dirty="0" spc="-140"/>
              <a:t>Payload</a:t>
            </a:r>
            <a:r>
              <a:rPr dirty="0" spc="130"/>
              <a:t> </a:t>
            </a:r>
            <a:r>
              <a:rPr dirty="0" spc="-229"/>
              <a:t>Mass</a:t>
            </a:r>
            <a:r>
              <a:rPr dirty="0" spc="120"/>
              <a:t> </a:t>
            </a:r>
            <a:r>
              <a:rPr dirty="0" spc="-65"/>
              <a:t>by</a:t>
            </a:r>
            <a:r>
              <a:rPr dirty="0" spc="125"/>
              <a:t> </a:t>
            </a:r>
            <a:r>
              <a:rPr dirty="0" spc="-60"/>
              <a:t>F9</a:t>
            </a:r>
            <a:r>
              <a:rPr dirty="0" spc="130"/>
              <a:t> </a:t>
            </a:r>
            <a:r>
              <a:rPr dirty="0" spc="15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62480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5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21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dirty="0" sz="2200" spc="-5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First</a:t>
            </a:r>
            <a:r>
              <a:rPr dirty="0" spc="130"/>
              <a:t> </a:t>
            </a:r>
            <a:r>
              <a:rPr dirty="0" spc="-180"/>
              <a:t>Successful</a:t>
            </a:r>
            <a:r>
              <a:rPr dirty="0" spc="135"/>
              <a:t> </a:t>
            </a:r>
            <a:r>
              <a:rPr dirty="0" spc="-120"/>
              <a:t>Ground</a:t>
            </a:r>
            <a:r>
              <a:rPr dirty="0" spc="114"/>
              <a:t> </a:t>
            </a:r>
            <a:r>
              <a:rPr dirty="0" spc="-80"/>
              <a:t>Landing</a:t>
            </a:r>
            <a:r>
              <a:rPr dirty="0" spc="150"/>
              <a:t> </a:t>
            </a:r>
            <a:r>
              <a:rPr dirty="0" spc="-105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99614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dirty="0" sz="1800" spc="-6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32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20"/>
              <a:t>Successful</a:t>
            </a:r>
            <a:r>
              <a:rPr dirty="0" sz="2500" spc="85"/>
              <a:t> </a:t>
            </a:r>
            <a:r>
              <a:rPr dirty="0" sz="2500" spc="-55"/>
              <a:t>Drone</a:t>
            </a:r>
            <a:r>
              <a:rPr dirty="0" sz="2500" spc="85"/>
              <a:t> </a:t>
            </a:r>
            <a:r>
              <a:rPr dirty="0" sz="2500" spc="-95"/>
              <a:t>Ship</a:t>
            </a:r>
            <a:r>
              <a:rPr dirty="0" sz="2500" spc="110"/>
              <a:t> </a:t>
            </a:r>
            <a:r>
              <a:rPr dirty="0" sz="2500" spc="-55"/>
              <a:t>Landing</a:t>
            </a:r>
            <a:r>
              <a:rPr dirty="0" sz="2500" spc="95"/>
              <a:t> </a:t>
            </a:r>
            <a:r>
              <a:rPr dirty="0" sz="2500" spc="-5"/>
              <a:t>with</a:t>
            </a:r>
            <a:r>
              <a:rPr dirty="0" sz="2500" spc="110"/>
              <a:t> </a:t>
            </a:r>
            <a:r>
              <a:rPr dirty="0" sz="2500" spc="-105"/>
              <a:t>Payload</a:t>
            </a:r>
            <a:r>
              <a:rPr dirty="0" sz="2500" spc="105"/>
              <a:t> </a:t>
            </a:r>
            <a:r>
              <a:rPr dirty="0" sz="2500" spc="-65"/>
              <a:t>between</a:t>
            </a:r>
            <a:r>
              <a:rPr dirty="0" sz="2500" spc="90"/>
              <a:t> </a:t>
            </a:r>
            <a:r>
              <a:rPr dirty="0" sz="2500" spc="120"/>
              <a:t>4000</a:t>
            </a:r>
            <a:r>
              <a:rPr dirty="0" sz="2500" spc="65"/>
              <a:t> </a:t>
            </a:r>
            <a:r>
              <a:rPr dirty="0" sz="2500" spc="-80"/>
              <a:t>and</a:t>
            </a:r>
            <a:r>
              <a:rPr dirty="0" sz="2500" spc="110"/>
              <a:t> </a:t>
            </a:r>
            <a:r>
              <a:rPr dirty="0" sz="2500" spc="12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34565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FT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 FT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FT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FT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32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80"/>
              <a:t>Total</a:t>
            </a:r>
            <a:r>
              <a:rPr dirty="0" sz="3100" spc="110"/>
              <a:t> </a:t>
            </a:r>
            <a:r>
              <a:rPr dirty="0" sz="3100" spc="-95"/>
              <a:t>Number</a:t>
            </a:r>
            <a:r>
              <a:rPr dirty="0" sz="3100" spc="110"/>
              <a:t> </a:t>
            </a:r>
            <a:r>
              <a:rPr dirty="0" sz="3100" spc="-5"/>
              <a:t>of</a:t>
            </a:r>
            <a:r>
              <a:rPr dirty="0" sz="3100" spc="125"/>
              <a:t> </a:t>
            </a:r>
            <a:r>
              <a:rPr dirty="0" sz="3100" spc="-150"/>
              <a:t>Successful</a:t>
            </a:r>
            <a:r>
              <a:rPr dirty="0" sz="3100" spc="120"/>
              <a:t> </a:t>
            </a:r>
            <a:r>
              <a:rPr dirty="0" sz="3100" spc="-90"/>
              <a:t>and</a:t>
            </a:r>
            <a:r>
              <a:rPr dirty="0" sz="3100" spc="120"/>
              <a:t> </a:t>
            </a:r>
            <a:r>
              <a:rPr dirty="0" sz="3100" spc="-90"/>
              <a:t>Failure</a:t>
            </a:r>
            <a:r>
              <a:rPr dirty="0" sz="3100" spc="195"/>
              <a:t> </a:t>
            </a:r>
            <a:r>
              <a:rPr dirty="0" sz="3100" spc="-85"/>
              <a:t>Mission</a:t>
            </a:r>
            <a:r>
              <a:rPr dirty="0" sz="3100" spc="155"/>
              <a:t> </a:t>
            </a:r>
            <a:r>
              <a:rPr dirty="0" sz="3100" spc="-12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518785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/>
                <a:gridCol w="187769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dirty="0" sz="1800" spc="-6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5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Success</a:t>
                      </a:r>
                      <a:r>
                        <a:rPr dirty="0" sz="18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(payload</a:t>
                      </a:r>
                      <a:r>
                        <a:rPr dirty="0" sz="18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status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Failure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(in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32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Boosters</a:t>
            </a:r>
            <a:r>
              <a:rPr dirty="0" spc="100"/>
              <a:t> </a:t>
            </a:r>
            <a:r>
              <a:rPr dirty="0" spc="-120"/>
              <a:t>Carried</a:t>
            </a:r>
            <a:r>
              <a:rPr dirty="0" spc="105"/>
              <a:t> </a:t>
            </a:r>
            <a:r>
              <a:rPr dirty="0" spc="-160"/>
              <a:t>Maximum</a:t>
            </a:r>
            <a:r>
              <a:rPr dirty="0" spc="145"/>
              <a:t> </a:t>
            </a:r>
            <a:r>
              <a:rPr dirty="0" spc="-14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77720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96135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/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B5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32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75"/>
              <a:t>2015</a:t>
            </a:r>
            <a:r>
              <a:rPr dirty="0" spc="110"/>
              <a:t> </a:t>
            </a:r>
            <a:r>
              <a:rPr dirty="0" spc="-160"/>
              <a:t>Launch</a:t>
            </a:r>
            <a:r>
              <a:rPr dirty="0" spc="120"/>
              <a:t> </a:t>
            </a:r>
            <a:r>
              <a:rPr dirty="0" spc="-175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67785" cy="112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/>
                <a:gridCol w="192405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v1.1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CCAFS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F9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v1.1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CCAFS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32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80"/>
              <a:t>Rank</a:t>
            </a:r>
            <a:r>
              <a:rPr dirty="0" sz="2800" spc="100"/>
              <a:t> </a:t>
            </a:r>
            <a:r>
              <a:rPr dirty="0" sz="2800" spc="-60"/>
              <a:t>Landing</a:t>
            </a:r>
            <a:r>
              <a:rPr dirty="0" sz="2800" spc="110"/>
              <a:t> </a:t>
            </a:r>
            <a:r>
              <a:rPr dirty="0" sz="2800" spc="-110"/>
              <a:t>Outcomes</a:t>
            </a:r>
            <a:r>
              <a:rPr dirty="0" sz="2800" spc="130"/>
              <a:t> </a:t>
            </a:r>
            <a:r>
              <a:rPr dirty="0" sz="2800" spc="-95"/>
              <a:t>Between</a:t>
            </a:r>
            <a:r>
              <a:rPr dirty="0" sz="2800" spc="70"/>
              <a:t> </a:t>
            </a:r>
            <a:r>
              <a:rPr dirty="0" sz="2800" spc="110"/>
              <a:t>2010-06-04</a:t>
            </a:r>
            <a:r>
              <a:rPr dirty="0" sz="2800" spc="95"/>
              <a:t> </a:t>
            </a:r>
            <a:r>
              <a:rPr dirty="0" sz="2800" spc="-85"/>
              <a:t>and</a:t>
            </a:r>
            <a:r>
              <a:rPr dirty="0" sz="2800" spc="50"/>
              <a:t> </a:t>
            </a:r>
            <a:r>
              <a:rPr dirty="0" sz="2800" spc="105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41670" cy="335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/>
                <a:gridCol w="1861820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5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Failure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(drone</a:t>
                      </a:r>
                      <a:r>
                        <a:rPr dirty="0" sz="18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Success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(drone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Success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(ground</a:t>
                      </a:r>
                      <a:r>
                        <a:rPr dirty="0" sz="18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 spc="-15">
                          <a:latin typeface="Calibri"/>
                          <a:cs typeface="Calibri"/>
                        </a:rPr>
                        <a:t>Failure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Precluded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(drone</a:t>
                      </a:r>
                      <a:r>
                        <a:rPr dirty="0" sz="18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5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dirty="0" sz="20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2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5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dirty="0" sz="20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All</a:t>
            </a:r>
            <a:r>
              <a:rPr dirty="0" spc="90"/>
              <a:t> </a:t>
            </a:r>
            <a:r>
              <a:rPr dirty="0" spc="-125"/>
              <a:t>launch</a:t>
            </a:r>
            <a:r>
              <a:rPr dirty="0" spc="100"/>
              <a:t> </a:t>
            </a:r>
            <a:r>
              <a:rPr dirty="0" spc="-95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4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14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0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dirty="0" sz="20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Launch</a:t>
            </a:r>
            <a:r>
              <a:rPr dirty="0" spc="114"/>
              <a:t> </a:t>
            </a:r>
            <a:r>
              <a:rPr dirty="0" spc="-145"/>
              <a:t>Outcomes</a:t>
            </a:r>
            <a:r>
              <a:rPr dirty="0" spc="140"/>
              <a:t> </a:t>
            </a:r>
            <a:r>
              <a:rPr dirty="0" spc="-65"/>
              <a:t>by</a:t>
            </a:r>
            <a:r>
              <a:rPr dirty="0" spc="120"/>
              <a:t> </a:t>
            </a:r>
            <a:r>
              <a:rPr dirty="0" spc="-13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39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6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155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1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29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65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114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5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18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dirty="0" sz="18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8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18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dirty="0" sz="1800" spc="-9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5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dirty="0" sz="18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9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5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dirty="0" sz="2000" spc="-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dirty="0" sz="20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dirty="0" sz="2000" spc="-5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Logistics</a:t>
            </a:r>
            <a:r>
              <a:rPr dirty="0" spc="130"/>
              <a:t> </a:t>
            </a:r>
            <a:r>
              <a:rPr dirty="0" spc="-110"/>
              <a:t>and</a:t>
            </a:r>
            <a:r>
              <a:rPr dirty="0" spc="100"/>
              <a:t> </a:t>
            </a:r>
            <a:r>
              <a:rPr dirty="0" spc="-155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39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dirty="0" sz="20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2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dirty="0" sz="20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dirty="0" sz="20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0"/>
              <a:t>Successful</a:t>
            </a:r>
            <a:r>
              <a:rPr dirty="0" spc="120"/>
              <a:t> </a:t>
            </a:r>
            <a:r>
              <a:rPr dirty="0" spc="-175"/>
              <a:t>Launches</a:t>
            </a:r>
            <a:r>
              <a:rPr dirty="0" spc="125"/>
              <a:t> </a:t>
            </a:r>
            <a:r>
              <a:rPr dirty="0" spc="-65"/>
              <a:t>by</a:t>
            </a:r>
            <a:r>
              <a:rPr dirty="0" spc="125"/>
              <a:t> </a:t>
            </a:r>
            <a:r>
              <a:rPr dirty="0" spc="-13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42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Lau</a:t>
            </a:r>
            <a:r>
              <a:rPr dirty="0" spc="-165"/>
              <a:t>n</a:t>
            </a:r>
            <a:r>
              <a:rPr dirty="0" spc="-165"/>
              <a:t>ch</a:t>
            </a:r>
            <a:r>
              <a:rPr dirty="0" spc="135"/>
              <a:t> </a:t>
            </a:r>
            <a:r>
              <a:rPr dirty="0" spc="-520"/>
              <a:t>S</a:t>
            </a:r>
            <a:r>
              <a:rPr dirty="0" spc="-204"/>
              <a:t>uccess</a:t>
            </a:r>
            <a:r>
              <a:rPr dirty="0" spc="150"/>
              <a:t> </a:t>
            </a:r>
            <a:r>
              <a:rPr dirty="0" spc="-120"/>
              <a:t>Rati</a:t>
            </a:r>
            <a:r>
              <a:rPr dirty="0" spc="-145"/>
              <a:t>o</a:t>
            </a:r>
            <a:r>
              <a:rPr dirty="0" spc="110"/>
              <a:t> </a:t>
            </a:r>
            <a:r>
              <a:rPr dirty="0" spc="10"/>
              <a:t>for</a:t>
            </a:r>
            <a:r>
              <a:rPr dirty="0" spc="135"/>
              <a:t> </a:t>
            </a:r>
            <a:r>
              <a:rPr dirty="0" spc="-450"/>
              <a:t>KS</a:t>
            </a:r>
            <a:r>
              <a:rPr dirty="0" spc="-480"/>
              <a:t>C</a:t>
            </a:r>
            <a:r>
              <a:rPr dirty="0" spc="130"/>
              <a:t> </a:t>
            </a:r>
            <a:r>
              <a:rPr dirty="0" spc="-345"/>
              <a:t>LC</a:t>
            </a:r>
            <a:r>
              <a:rPr dirty="0" spc="5"/>
              <a:t>-</a:t>
            </a:r>
            <a:r>
              <a:rPr dirty="0" spc="65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42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15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/>
              <a:t>Payload</a:t>
            </a:r>
            <a:r>
              <a:rPr dirty="0" spc="110"/>
              <a:t> </a:t>
            </a:r>
            <a:r>
              <a:rPr dirty="0" spc="-180"/>
              <a:t>vs.</a:t>
            </a:r>
            <a:r>
              <a:rPr dirty="0" spc="110"/>
              <a:t> </a:t>
            </a:r>
            <a:r>
              <a:rPr dirty="0" spc="-160"/>
              <a:t>Launch</a:t>
            </a:r>
            <a:r>
              <a:rPr dirty="0" spc="90"/>
              <a:t> </a:t>
            </a:r>
            <a:r>
              <a:rPr dirty="0" spc="-13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42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/>
              <a:t>Payload</a:t>
            </a:r>
            <a:r>
              <a:rPr dirty="0" spc="110"/>
              <a:t> </a:t>
            </a:r>
            <a:r>
              <a:rPr dirty="0" spc="-180"/>
              <a:t>vs.</a:t>
            </a:r>
            <a:r>
              <a:rPr dirty="0" spc="110"/>
              <a:t> </a:t>
            </a:r>
            <a:r>
              <a:rPr dirty="0" spc="-160"/>
              <a:t>Launch</a:t>
            </a:r>
            <a:r>
              <a:rPr dirty="0" spc="90"/>
              <a:t> </a:t>
            </a:r>
            <a:r>
              <a:rPr dirty="0" spc="-13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42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dirty="0" sz="2200" spc="3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200" spc="3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Classification</a:t>
            </a:r>
            <a:r>
              <a:rPr dirty="0" spc="95"/>
              <a:t> </a:t>
            </a:r>
            <a:r>
              <a:rPr dirty="0" spc="-165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47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dirty="0" sz="20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dirty="0" sz="20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dirty="0" sz="20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dirty="0" sz="20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dirty="0" sz="20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Confusion</a:t>
            </a:r>
            <a:r>
              <a:rPr dirty="0" spc="120"/>
              <a:t> </a:t>
            </a:r>
            <a:r>
              <a:rPr dirty="0" spc="-65"/>
              <a:t>Matrix</a:t>
            </a:r>
            <a:r>
              <a:rPr dirty="0" spc="120"/>
              <a:t> </a:t>
            </a:r>
            <a:r>
              <a:rPr dirty="0" spc="-5"/>
              <a:t>of</a:t>
            </a:r>
            <a:r>
              <a:rPr dirty="0" spc="125"/>
              <a:t> </a:t>
            </a:r>
            <a:r>
              <a:rPr dirty="0" spc="-105"/>
              <a:t>Decision</a:t>
            </a:r>
            <a:r>
              <a:rPr dirty="0" spc="130"/>
              <a:t> </a:t>
            </a:r>
            <a:r>
              <a:rPr dirty="0" spc="-195"/>
              <a:t>Tree</a:t>
            </a:r>
            <a:r>
              <a:rPr dirty="0" spc="80"/>
              <a:t> </a:t>
            </a:r>
            <a:r>
              <a:rPr dirty="0" spc="-125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47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6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16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6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dirty="0" sz="2200" spc="-27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305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4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dirty="0" sz="2200" spc="-10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2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47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dirty="0" sz="2000" spc="-5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dirty="0" sz="200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dirty="0" sz="2000" spc="-54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pc="75"/>
              <a:t>47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Append</a:t>
            </a:r>
            <a:r>
              <a:rPr dirty="0" spc="-40"/>
              <a:t>i</a:t>
            </a:r>
            <a:r>
              <a:rPr dirty="0" spc="-195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2200" spc="-95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dirty="0" sz="2200" spc="65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900" spc="-6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dirty="0" sz="1900" spc="7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dirty="0" sz="1900" spc="5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2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dirty="0" sz="1900" spc="7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8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dirty="0" sz="1900" spc="6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dirty="0" sz="1900" spc="7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dirty="0" sz="1900" spc="10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dirty="0" sz="1900" spc="6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9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dirty="0" sz="1900" spc="6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75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lvl="2" marL="1155700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1800" spc="-12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dirty="0" sz="1800" spc="5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7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dirty="0" sz="1800" spc="5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dirty="0" sz="1800" spc="4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5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dirty="0" u="sng" sz="1800" spc="-2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dirty="0" sz="1800" spc="-25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lvl="2" marL="1155700" marR="1033144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1800" spc="-75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dirty="0" sz="1800" spc="-7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35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lvl="1" marL="6985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1900" spc="-55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dirty="0" sz="1900" spc="6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dirty="0" sz="19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0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dirty="0" sz="1900" spc="8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dirty="0" sz="1900" spc="6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dirty="0" sz="1900" spc="10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dirty="0" sz="1900" spc="4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13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dirty="0" sz="19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25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dirty="0" sz="1900" spc="10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dirty="0" sz="1900" spc="10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dirty="0" sz="1900" spc="8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65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dirty="0" sz="19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35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dirty="0" sz="19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dirty="0" sz="1900" spc="8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4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dirty="0" sz="1900" spc="-2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dirty="0" sz="1900" spc="3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dirty="0" sz="1900" spc="9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5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dirty="0" sz="1900" spc="7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dirty="0" sz="1900" spc="5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1900" spc="-5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95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dirty="0" sz="2200" spc="65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dirty="0" sz="22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lvl="1" marL="698500" marR="5080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200" spc="-65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5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6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8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dirty="0" sz="22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dirty="0" sz="22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7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dirty="0" sz="22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8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dirty="0" sz="2200" spc="5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dirty="0" sz="22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9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dirty="0" sz="2200" spc="-1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7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dirty="0" sz="2200" spc="6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8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dirty="0" sz="2200" spc="8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6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dirty="0" sz="22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7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dirty="0" sz="2200" spc="8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200" spc="6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2200" spc="9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dirty="0" sz="2200" spc="5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dirty="0" sz="2200" spc="-57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8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dirty="0" sz="2200" spc="8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6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dirty="0" sz="2200" spc="6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dirty="0" sz="2200" spc="7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dirty="0" sz="2200" spc="5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9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200" spc="6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dirty="0" sz="2200" spc="45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dirty="0" sz="220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6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1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dirty="0" u="sng" sz="2200" spc="-3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dirty="0" u="sng" sz="2200" spc="-45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Data</a:t>
            </a:r>
            <a:r>
              <a:rPr dirty="0" spc="85"/>
              <a:t> </a:t>
            </a:r>
            <a:r>
              <a:rPr dirty="0" spc="-85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55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200" spc="-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dirty="0" sz="2200" spc="-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22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2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dirty="0" sz="220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-5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dirty="0" sz="22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dirty="0" sz="220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400" spc="-65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dirty="0" sz="1400" spc="-6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sz="1400" spc="-5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dirty="0" sz="1400" spc="-5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 </a:t>
            </a:r>
            <a:r>
              <a:rPr dirty="0" sz="140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-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 </a:t>
            </a:r>
            <a:r>
              <a:rPr dirty="0" sz="1400" spc="-5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capstone/blob/master/Data%20Collection%20API.ipyn </a:t>
            </a:r>
            <a:r>
              <a:rPr dirty="0" sz="1400" spc="-36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sng" sz="140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Data</a:t>
            </a:r>
            <a:r>
              <a:rPr dirty="0" spc="120"/>
              <a:t> </a:t>
            </a:r>
            <a:r>
              <a:rPr dirty="0" spc="-85"/>
              <a:t>Collection</a:t>
            </a:r>
            <a:r>
              <a:rPr dirty="0" spc="145"/>
              <a:t> </a:t>
            </a:r>
            <a:r>
              <a:rPr dirty="0" spc="765"/>
              <a:t>–</a:t>
            </a:r>
            <a:r>
              <a:rPr dirty="0" spc="114"/>
              <a:t> </a:t>
            </a:r>
            <a:r>
              <a:rPr dirty="0" spc="-250"/>
              <a:t>SpaceX</a:t>
            </a:r>
            <a:r>
              <a:rPr dirty="0" spc="125"/>
              <a:t> </a:t>
            </a:r>
            <a:r>
              <a:rPr dirty="0" spc="-24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 marL="12700" marR="5080">
              <a:lnSpc>
                <a:spcPct val="90300"/>
              </a:lnSpc>
              <a:spcBef>
                <a:spcPts val="310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dirty="0" sz="1800" spc="-3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algn="ctr" marL="12700" marR="5080">
              <a:lnSpc>
                <a:spcPct val="90300"/>
              </a:lnSpc>
              <a:spcBef>
                <a:spcPts val="309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dirty="0" sz="1800" spc="-3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dirty="0" sz="1800" spc="-3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dirty="0" sz="1600" spc="75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YAN Luo</dc:creator>
  <dc:title> &lt;Title&gt;</dc:title>
  <dcterms:created xsi:type="dcterms:W3CDTF">2023-05-26T20:57:06Z</dcterms:created>
  <dcterms:modified xsi:type="dcterms:W3CDTF">2023-05-26T20:57:06Z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2023-05-26T00:00:00Z</vt:filetime>
  </property>
</Properties>
</file>